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45"/>
  </p:notesMasterIdLst>
  <p:sldIdLst>
    <p:sldId id="257" r:id="rId3"/>
    <p:sldId id="258" r:id="rId4"/>
    <p:sldId id="265" r:id="rId5"/>
    <p:sldId id="266" r:id="rId6"/>
    <p:sldId id="262" r:id="rId7"/>
    <p:sldId id="276" r:id="rId8"/>
    <p:sldId id="260" r:id="rId9"/>
    <p:sldId id="268" r:id="rId10"/>
    <p:sldId id="267" r:id="rId11"/>
    <p:sldId id="271" r:id="rId12"/>
    <p:sldId id="272" r:id="rId13"/>
    <p:sldId id="273" r:id="rId14"/>
    <p:sldId id="269" r:id="rId15"/>
    <p:sldId id="274" r:id="rId16"/>
    <p:sldId id="270" r:id="rId17"/>
    <p:sldId id="275" r:id="rId18"/>
    <p:sldId id="264" r:id="rId19"/>
    <p:sldId id="259" r:id="rId20"/>
    <p:sldId id="263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  <p:sldId id="288" r:id="rId33"/>
    <p:sldId id="289" r:id="rId34"/>
    <p:sldId id="261" r:id="rId35"/>
    <p:sldId id="290" r:id="rId36"/>
    <p:sldId id="291" r:id="rId37"/>
    <p:sldId id="292" r:id="rId38"/>
    <p:sldId id="297" r:id="rId39"/>
    <p:sldId id="293" r:id="rId40"/>
    <p:sldId id="294" r:id="rId41"/>
    <p:sldId id="298" r:id="rId42"/>
    <p:sldId id="296" r:id="rId43"/>
    <p:sldId id="29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2A53322-8244-4B4B-A57B-98D14081865E}">
          <p14:sldIdLst>
            <p14:sldId id="257"/>
            <p14:sldId id="258"/>
            <p14:sldId id="265"/>
          </p14:sldIdLst>
        </p14:section>
        <p14:section name="Networking" id="{0CB06FAD-70D4-4024-9B72-7AEB8015D6EA}">
          <p14:sldIdLst>
            <p14:sldId id="266"/>
            <p14:sldId id="262"/>
            <p14:sldId id="276"/>
            <p14:sldId id="260"/>
            <p14:sldId id="268"/>
            <p14:sldId id="267"/>
            <p14:sldId id="271"/>
            <p14:sldId id="272"/>
            <p14:sldId id="273"/>
            <p14:sldId id="269"/>
            <p14:sldId id="274"/>
            <p14:sldId id="270"/>
            <p14:sldId id="275"/>
            <p14:sldId id="264"/>
          </p14:sldIdLst>
        </p14:section>
        <p14:section name="Cloud" id="{66DE7F28-4D31-4DA2-A725-D2AC5E2E9AC9}">
          <p14:sldIdLst>
            <p14:sldId id="259"/>
            <p14:sldId id="263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4"/>
            <p14:sldId id="286"/>
            <p14:sldId id="287"/>
            <p14:sldId id="288"/>
          </p14:sldIdLst>
        </p14:section>
        <p14:section name="Demo, Breakout and Final parts" id="{3F2B0E88-0B24-4746-99F4-8B41875A1982}">
          <p14:sldIdLst>
            <p14:sldId id="289"/>
            <p14:sldId id="261"/>
            <p14:sldId id="290"/>
            <p14:sldId id="291"/>
            <p14:sldId id="292"/>
            <p14:sldId id="297"/>
            <p14:sldId id="293"/>
            <p14:sldId id="294"/>
            <p14:sldId id="298"/>
            <p14:sldId id="296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3D3"/>
    <a:srgbClr val="2C3B4F"/>
    <a:srgbClr val="FFFFFF"/>
    <a:srgbClr val="3F498F"/>
    <a:srgbClr val="FF8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>
        <p:scale>
          <a:sx n="125" d="100"/>
          <a:sy n="125" d="100"/>
        </p:scale>
        <p:origin x="2856" y="17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webp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webp>
</file>

<file path=ppt/media/image34.webp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51.jpeg>
</file>

<file path=ppt/media/image52.png>
</file>

<file path=ppt/media/image53.webp>
</file>

<file path=ppt/media/image54.webp>
</file>

<file path=ppt/media/image5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DEA06-A633-4E3A-8286-3645157469C6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C60FF-0DEC-489D-937C-5B42EDB800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34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db3362e37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db3362e37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white shape!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ad55ef69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ad55ef69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3899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175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ad55ef69b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ad55ef69b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db3362e378_2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db3362e378_2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b3362e378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db3362e378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dad55ef69b_1_1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dad55ef69b_1_1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b3362e37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db3362e37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dad55ef69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dad55ef69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782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1449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7981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332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ption 1" type="tx">
  <p:cSld name="Text optio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912933" y="1850800"/>
            <a:ext cx="8863600" cy="39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120377" y="60179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585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612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968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6802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36429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9617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9224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037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519182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884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24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0940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229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278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4448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374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6646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00297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59988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webp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ebp"/><Relationship Id="rId2" Type="http://schemas.openxmlformats.org/officeDocument/2006/relationships/image" Target="../media/image33.webp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47.png"/><Relationship Id="rId4" Type="http://schemas.microsoft.com/office/2007/relationships/hdphoto" Target="../media/hdphoto2.wdp"/><Relationship Id="rId9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ooglecloudcheatsheet.withgoogle.com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ebp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free/docs/free-cloud-feature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webp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15677" y="632700"/>
            <a:ext cx="11360800" cy="273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Cloud Workshop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257067" y="3473766"/>
            <a:ext cx="9678000" cy="138989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/>
            <a:r>
              <a:rPr lang="en" dirty="0"/>
              <a:t>Cloud Technology Essentials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671" y="5676917"/>
            <a:ext cx="3132659" cy="8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8E225F-628A-A1CC-1EF9-3DC47B0C1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79" y="0"/>
            <a:ext cx="7194633" cy="6766560"/>
          </a:xfrm>
          <a:prstGeom prst="rect">
            <a:avLst/>
          </a:prstGeom>
        </p:spPr>
      </p:pic>
      <p:pic>
        <p:nvPicPr>
          <p:cNvPr id="4" name="Google Shape;186;p24">
            <a:extLst>
              <a:ext uri="{FF2B5EF4-FFF2-40B4-BE49-F238E27FC236}">
                <a16:creationId xmlns:a16="http://schemas.microsoft.com/office/drawing/2014/main" id="{49397AE3-BD39-8927-0C04-1DF581B4CC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550" y="548150"/>
            <a:ext cx="4047200" cy="5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87;p24">
            <a:extLst>
              <a:ext uri="{FF2B5EF4-FFF2-40B4-BE49-F238E27FC236}">
                <a16:creationId xmlns:a16="http://schemas.microsoft.com/office/drawing/2014/main" id="{FA76E610-37E9-E731-313C-8575EC840C2B}"/>
              </a:ext>
            </a:extLst>
          </p:cNvPr>
          <p:cNvSpPr txBox="1">
            <a:spLocks/>
          </p:cNvSpPr>
          <p:nvPr/>
        </p:nvSpPr>
        <p:spPr>
          <a:xfrm>
            <a:off x="183000" y="584700"/>
            <a:ext cx="3608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Network Architecture</a:t>
            </a:r>
          </a:p>
        </p:txBody>
      </p:sp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1F319D36-6BAC-A248-159C-957B278BBFAA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End-system interaction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809593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E9BD76-99E5-B08A-A182-A8461FE59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163" y="76200"/>
            <a:ext cx="6115440" cy="6705600"/>
          </a:xfrm>
          <a:prstGeom prst="rect">
            <a:avLst/>
          </a:prstGeom>
        </p:spPr>
      </p:pic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2E36136C-F81B-1C3F-846D-58D1D9A0AEE8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Network core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75017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376B9E-B376-DADC-BF95-AD133457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21" y="0"/>
            <a:ext cx="11023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48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Request - Response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14841E-4B16-5FF2-277C-3AE91CAA58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413" r="8709"/>
          <a:stretch/>
        </p:blipFill>
        <p:spPr>
          <a:xfrm>
            <a:off x="1713846" y="1667734"/>
            <a:ext cx="5396268" cy="4072320"/>
          </a:xfrm>
          <a:prstGeom prst="rect">
            <a:avLst/>
          </a:prstGeom>
        </p:spPr>
      </p:pic>
      <p:sp>
        <p:nvSpPr>
          <p:cNvPr id="8" name="Google Shape;258;p26">
            <a:extLst>
              <a:ext uri="{FF2B5EF4-FFF2-40B4-BE49-F238E27FC236}">
                <a16:creationId xmlns:a16="http://schemas.microsoft.com/office/drawing/2014/main" id="{96A2926C-F297-1C1C-DC85-76B0357E7E4E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HTTP Methods: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98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GET, POST, PUT, DELETE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33C63D-FE4B-638B-B488-161148B054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655" y="1507091"/>
            <a:ext cx="4604300" cy="218277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9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eamlining Backend-Frontend Integration: A Quick Guide” | by Adityagaba |  Medium">
            <a:extLst>
              <a:ext uri="{FF2B5EF4-FFF2-40B4-BE49-F238E27FC236}">
                <a16:creationId xmlns:a16="http://schemas.microsoft.com/office/drawing/2014/main" id="{8A5FB704-6A54-470E-BD61-DF3EA79A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916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131EE2-D27C-777C-436B-E7D99535F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705" y="1321240"/>
            <a:ext cx="6962588" cy="34528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7BC9FB-89AD-5835-9845-1A2AEECB6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573" y="4816705"/>
            <a:ext cx="5570853" cy="1794611"/>
          </a:xfrm>
          <a:prstGeom prst="rect">
            <a:avLst/>
          </a:prstGeom>
        </p:spPr>
      </p:pic>
      <p:pic>
        <p:nvPicPr>
          <p:cNvPr id="2" name="Google Shape;186;p24">
            <a:extLst>
              <a:ext uri="{FF2B5EF4-FFF2-40B4-BE49-F238E27FC236}">
                <a16:creationId xmlns:a16="http://schemas.microsoft.com/office/drawing/2014/main" id="{001036A2-3B09-2B64-6849-0170569056E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87;p24">
            <a:extLst>
              <a:ext uri="{FF2B5EF4-FFF2-40B4-BE49-F238E27FC236}">
                <a16:creationId xmlns:a16="http://schemas.microsoft.com/office/drawing/2014/main" id="{A55D2DC6-9E3C-1348-F164-412D09D27CC8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Application Program Interface </a:t>
            </a:r>
          </a:p>
        </p:txBody>
      </p:sp>
    </p:spTree>
    <p:extLst>
      <p:ext uri="{BB962C8B-B14F-4D97-AF65-F5344CB8AC3E}">
        <p14:creationId xmlns:p14="http://schemas.microsoft.com/office/powerpoint/2010/main" val="3203034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Flask</a:t>
            </a:r>
            <a:endParaRPr dirty="0"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525BF-5B86-DB7F-2F61-19CC036C3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74" y="1711415"/>
            <a:ext cx="7671730" cy="4178837"/>
          </a:xfrm>
          <a:prstGeom prst="rect">
            <a:avLst/>
          </a:prstGeom>
        </p:spPr>
      </p:pic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84096FFD-6A56-34F4-1FAF-76A1D8FBBFB6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Flask - Python framework for web application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3999" b="1">
                <a:solidFill>
                  <a:srgbClr val="00BFB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sz="23999" b="1">
              <a:solidFill>
                <a:srgbClr val="00BFB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If you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are a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data scientist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do you need to know about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networking?</a:t>
            </a:r>
            <a:endParaRPr sz="32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0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sz="20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218EE6-40D3-C39A-EE8D-EB8B4507C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" r="31678"/>
          <a:stretch/>
        </p:blipFill>
        <p:spPr>
          <a:xfrm>
            <a:off x="4458998" y="-58733"/>
            <a:ext cx="7783801" cy="7029365"/>
          </a:xfrm>
          <a:prstGeom prst="rect">
            <a:avLst/>
          </a:prstGeom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t="19" b="9"/>
          <a:stretch/>
        </p:blipFill>
        <p:spPr>
          <a:xfrm>
            <a:off x="-49334" y="-58733"/>
            <a:ext cx="9205003" cy="702936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>
                <a:solidFill>
                  <a:srgbClr val="00184F"/>
                </a:solidFill>
              </a:rPr>
              <a:t>Cloud</a:t>
            </a:r>
            <a:endParaRPr dirty="0">
              <a:solidFill>
                <a:srgbClr val="00184F"/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Cloud Technology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dirty="0"/>
              <a:t>Cloud </a:t>
            </a:r>
            <a:r>
              <a:rPr lang="en" sz="2000" b="1" dirty="0">
                <a:solidFill>
                  <a:srgbClr val="FF8300"/>
                </a:solidFill>
              </a:rPr>
              <a:t>Infrastructure, Platform, and Software as a Service</a:t>
            </a:r>
            <a:endParaRPr sz="20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Cloud Objectives</a:t>
            </a:r>
            <a:endParaRPr sz="3547" dirty="0">
              <a:solidFill>
                <a:srgbClr val="00C4C4"/>
              </a:solidFill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26;p19">
            <a:extLst>
              <a:ext uri="{FF2B5EF4-FFF2-40B4-BE49-F238E27FC236}">
                <a16:creationId xmlns:a16="http://schemas.microsoft.com/office/drawing/2014/main" id="{9D8294CC-ED4F-EE2A-570B-679ABE66C072}"/>
              </a:ext>
            </a:extLst>
          </p:cNvPr>
          <p:cNvSpPr txBox="1">
            <a:spLocks/>
          </p:cNvSpPr>
          <p:nvPr/>
        </p:nvSpPr>
        <p:spPr>
          <a:xfrm>
            <a:off x="11983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94729" indent="0">
              <a:buFont typeface="Poppins"/>
              <a:buNone/>
            </a:pPr>
            <a:r>
              <a:rPr lang="en-US" sz="1900" kern="0" dirty="0"/>
              <a:t>🥚 </a:t>
            </a:r>
            <a:r>
              <a:rPr lang="en" sz="1900" b="1" kern="0" dirty="0">
                <a:solidFill>
                  <a:srgbClr val="FF8300"/>
                </a:solidFill>
              </a:rPr>
              <a:t>Basic</a:t>
            </a:r>
            <a:endParaRPr lang="en-US" sz="1900" kern="0" dirty="0">
              <a:solidFill>
                <a:schemeClr val="accent4"/>
              </a:solidFill>
            </a:endParaRPr>
          </a:p>
          <a:p>
            <a:pPr marL="194729" indent="0">
              <a:buFont typeface="Poppins"/>
              <a:buNone/>
            </a:pPr>
            <a:endParaRPr lang="en-US" sz="1900" kern="0" dirty="0"/>
          </a:p>
          <a:p>
            <a:pPr marL="194729" indent="0">
              <a:buFont typeface="Poppins"/>
              <a:buNone/>
            </a:pPr>
            <a:r>
              <a:rPr lang="en-US" sz="1900" kern="0" dirty="0"/>
              <a:t>🥚 What is Cloud?</a:t>
            </a:r>
          </a:p>
          <a:p>
            <a:pPr marL="194729" indent="0">
              <a:buNone/>
            </a:pPr>
            <a:r>
              <a:rPr lang="en-US" sz="1900" kern="0" dirty="0"/>
              <a:t>🥚 How do we use Cloud?</a:t>
            </a:r>
          </a:p>
          <a:p>
            <a:pPr marL="194729" indent="0">
              <a:buFont typeface="Poppins"/>
              <a:buNone/>
            </a:pPr>
            <a:r>
              <a:rPr lang="en-US" sz="1900" kern="0" dirty="0"/>
              <a:t>🥚 Do we need Cloud?</a:t>
            </a:r>
          </a:p>
        </p:txBody>
      </p:sp>
      <p:sp>
        <p:nvSpPr>
          <p:cNvPr id="3" name="Google Shape;127;p19">
            <a:extLst>
              <a:ext uri="{FF2B5EF4-FFF2-40B4-BE49-F238E27FC236}">
                <a16:creationId xmlns:a16="http://schemas.microsoft.com/office/drawing/2014/main" id="{9D4929CF-DC38-4549-1C63-4B1BEE86FD23}"/>
              </a:ext>
            </a:extLst>
          </p:cNvPr>
          <p:cNvSpPr txBox="1">
            <a:spLocks/>
          </p:cNvSpPr>
          <p:nvPr/>
        </p:nvSpPr>
        <p:spPr>
          <a:xfrm>
            <a:off x="61827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buFont typeface="Poppins"/>
              <a:buNone/>
            </a:pPr>
            <a:r>
              <a:rPr lang="en-US" sz="1900" kern="0" dirty="0"/>
              <a:t>✔️ </a:t>
            </a:r>
            <a:r>
              <a:rPr lang="en-US" sz="1900" b="1" kern="0" dirty="0">
                <a:solidFill>
                  <a:srgbClr val="FF8300"/>
                </a:solidFill>
              </a:rPr>
              <a:t>Advanced</a:t>
            </a:r>
          </a:p>
          <a:p>
            <a:pPr marL="0" indent="0">
              <a:buFont typeface="Poppins"/>
              <a:buNone/>
            </a:pPr>
            <a:endParaRPr lang="en-US" sz="1900" kern="0" dirty="0"/>
          </a:p>
          <a:p>
            <a:pPr marL="0" indent="0">
              <a:buFont typeface="Poppins"/>
              <a:buNone/>
            </a:pPr>
            <a:r>
              <a:rPr lang="en-US" sz="1900" kern="0" dirty="0"/>
              <a:t>✔️ IaaS, PaaS, SaaS</a:t>
            </a:r>
            <a:br>
              <a:rPr lang="en-US" sz="1900" kern="0" dirty="0"/>
            </a:br>
            <a:r>
              <a:rPr lang="en-US" sz="1900" kern="0" dirty="0"/>
              <a:t>✔️ Different ways of Deployment </a:t>
            </a:r>
          </a:p>
          <a:p>
            <a:pPr marL="0" indent="0">
              <a:buFont typeface="Poppins"/>
              <a:buNone/>
            </a:pPr>
            <a:r>
              <a:rPr lang="en-US" sz="1900" kern="0" dirty="0"/>
              <a:t>✔️ Pros and Cons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5108400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" name="Google Shape;67;p14"/>
          <p:cNvSpPr txBox="1"/>
          <p:nvPr/>
        </p:nvSpPr>
        <p:spPr>
          <a:xfrm>
            <a:off x="1444733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Networking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163600" y="2140267"/>
            <a:ext cx="4996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5096951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0" name="Google Shape;70;p14"/>
          <p:cNvSpPr txBox="1"/>
          <p:nvPr/>
        </p:nvSpPr>
        <p:spPr>
          <a:xfrm>
            <a:off x="2164333" y="3666733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Deployment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5096951" y="3719300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5119867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3" name="Google Shape;73;p14"/>
          <p:cNvSpPr txBox="1"/>
          <p:nvPr/>
        </p:nvSpPr>
        <p:spPr>
          <a:xfrm>
            <a:off x="1444734" y="5381200"/>
            <a:ext cx="3529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 on Cloud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119867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2443655" y="701533"/>
            <a:ext cx="6775345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76" name="Google Shape;76;p14"/>
          <p:cNvSpPr/>
          <p:nvPr/>
        </p:nvSpPr>
        <p:spPr>
          <a:xfrm>
            <a:off x="6042367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7" name="Google Shape;77;p14"/>
          <p:cNvSpPr txBox="1"/>
          <p:nvPr/>
        </p:nvSpPr>
        <p:spPr>
          <a:xfrm>
            <a:off x="6795167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Cloud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6053833" y="214026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030917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0" name="Google Shape;80;p14"/>
          <p:cNvSpPr txBox="1"/>
          <p:nvPr/>
        </p:nvSpPr>
        <p:spPr>
          <a:xfrm>
            <a:off x="6795167" y="3682367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Breakout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6030917" y="373731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053833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3" name="Google Shape;83;p14"/>
          <p:cNvSpPr txBox="1"/>
          <p:nvPr/>
        </p:nvSpPr>
        <p:spPr>
          <a:xfrm>
            <a:off x="6795167" y="5381200"/>
            <a:ext cx="2931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 &amp; A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6053833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5799" y="4726334"/>
            <a:ext cx="1616433" cy="181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9952034" y="-11"/>
            <a:ext cx="2239967" cy="2119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2AC9E7-C190-5460-1925-60499FEA6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244" y="0"/>
            <a:ext cx="9591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57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3999" b="1" i="0" u="none" strike="noStrike" kern="1200" cap="none" spc="0" normalizeH="0" baseline="0" noProof="0">
                <a:ln>
                  <a:noFill/>
                </a:ln>
                <a:solidFill>
                  <a:srgbClr val="00BFB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“</a:t>
            </a:r>
            <a:endParaRPr kumimoji="0" sz="23999" b="1" i="0" u="none" strike="noStrike" kern="1200" cap="none" spc="0" normalizeH="0" baseline="0" noProof="0">
              <a:ln>
                <a:noFill/>
              </a:ln>
              <a:solidFill>
                <a:srgbClr val="00BFBF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What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cloud services</a:t>
            </a:r>
            <a:r>
              <a:rPr kumimoji="0" lang="en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have you used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today?</a:t>
            </a:r>
            <a:endParaRPr kumimoji="0" sz="32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0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vs on-premise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77E347-E050-C13E-1E16-5FCF83F284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91" y="1788340"/>
            <a:ext cx="8580120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D745847-0134-E1D1-EA3D-92182E5AF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51" y="158496"/>
            <a:ext cx="10141098" cy="654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79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Evolution of Cloud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B348CD-BB18-2E20-5C0D-BAC3783F36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216"/>
          <a:stretch/>
        </p:blipFill>
        <p:spPr>
          <a:xfrm>
            <a:off x="1818640" y="1960215"/>
            <a:ext cx="8658744" cy="416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3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B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76DBC-14FE-21B4-D428-63EB206A2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10" y="-25400"/>
            <a:ext cx="9561577" cy="2976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F2A07-1DD6-C0B7-D98A-27F3140BC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56560"/>
            <a:ext cx="12192000" cy="379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98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Providers</a:t>
            </a: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88FEFD-199A-B9FD-15D5-818D69BCD0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801" y="3037748"/>
            <a:ext cx="2269842" cy="13592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B6E899-6B13-D812-47F2-F36D33C3EC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280" y="3200309"/>
            <a:ext cx="3114040" cy="8989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A2F3A4-F89A-EA69-5172-A4F2274A25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660" y="2834578"/>
            <a:ext cx="3300680" cy="1650340"/>
          </a:xfrm>
          <a:prstGeom prst="rect">
            <a:avLst/>
          </a:prstGeom>
        </p:spPr>
      </p:pic>
      <p:sp>
        <p:nvSpPr>
          <p:cNvPr id="2" name="Google Shape;289;p27">
            <a:extLst>
              <a:ext uri="{FF2B5EF4-FFF2-40B4-BE49-F238E27FC236}">
                <a16:creationId xmlns:a16="http://schemas.microsoft.com/office/drawing/2014/main" id="{4884FDC4-75EE-D6AE-E74A-76344CF06CD1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and many more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FBC21F-8AEA-0A99-9BF2-B4E98449D0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3"/>
          <a:stretch/>
        </p:blipFill>
        <p:spPr>
          <a:xfrm>
            <a:off x="5862320" y="192095"/>
            <a:ext cx="5476438" cy="3401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9A0E6-F6F9-4642-D008-599D66418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532" y="3108043"/>
            <a:ext cx="7480935" cy="2952079"/>
          </a:xfrm>
          <a:prstGeom prst="rect">
            <a:avLst/>
          </a:prstGeom>
        </p:spPr>
      </p:pic>
      <p:pic>
        <p:nvPicPr>
          <p:cNvPr id="2" name="Google Shape;294;p27">
            <a:extLst>
              <a:ext uri="{FF2B5EF4-FFF2-40B4-BE49-F238E27FC236}">
                <a16:creationId xmlns:a16="http://schemas.microsoft.com/office/drawing/2014/main" id="{EFA4C0B6-06A0-B1F5-AA15-892DA6C23FB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9680" y="69022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95;p27">
            <a:extLst>
              <a:ext uri="{FF2B5EF4-FFF2-40B4-BE49-F238E27FC236}">
                <a16:creationId xmlns:a16="http://schemas.microsoft.com/office/drawing/2014/main" id="{46591D0A-32C3-5661-4970-E178940C1A92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/>
              <a:t>Cloud offerings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5074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71E4C-06E4-F81C-B923-174FBF08F8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7"/>
          <a:stretch/>
        </p:blipFill>
        <p:spPr>
          <a:xfrm>
            <a:off x="1571302" y="1536675"/>
            <a:ext cx="9309313" cy="4584725"/>
          </a:xfrm>
          <a:prstGeom prst="rect">
            <a:avLst/>
          </a:prstGeom>
        </p:spPr>
      </p:pic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D3A385-FD77-D340-BCDA-C8EB7D375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r="27084" b="88886"/>
          <a:stretch/>
        </p:blipFill>
        <p:spPr>
          <a:xfrm>
            <a:off x="4186338" y="492874"/>
            <a:ext cx="4079240" cy="5435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Deploying to Google Cloud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4BC88-D02E-1887-F0EB-99524CA4F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60" y="2148051"/>
            <a:ext cx="9308564" cy="3537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A10A38-47BC-CE9E-08C1-8FD25C05FFFF}"/>
              </a:ext>
            </a:extLst>
          </p:cNvPr>
          <p:cNvSpPr txBox="1"/>
          <p:nvPr/>
        </p:nvSpPr>
        <p:spPr>
          <a:xfrm>
            <a:off x="159698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Engine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FE5C8-78FB-D294-4462-0990AFBCA1DB}"/>
              </a:ext>
            </a:extLst>
          </p:cNvPr>
          <p:cNvSpPr txBox="1"/>
          <p:nvPr/>
        </p:nvSpPr>
        <p:spPr>
          <a:xfrm>
            <a:off x="341934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 Engine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003E9D-704A-5F16-F7B5-3DF09FD95B2F}"/>
              </a:ext>
            </a:extLst>
          </p:cNvPr>
          <p:cNvSpPr txBox="1"/>
          <p:nvPr/>
        </p:nvSpPr>
        <p:spPr>
          <a:xfrm>
            <a:off x="511291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Kubernetes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4D48F-A49F-C7CA-E6B6-DEA1AC539C7E}"/>
              </a:ext>
            </a:extLst>
          </p:cNvPr>
          <p:cNvSpPr txBox="1"/>
          <p:nvPr/>
        </p:nvSpPr>
        <p:spPr>
          <a:xfrm>
            <a:off x="6976056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Run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E019E-09A1-A097-E6AF-5BBDA8001F30}"/>
              </a:ext>
            </a:extLst>
          </p:cNvPr>
          <p:cNvSpPr txBox="1"/>
          <p:nvPr/>
        </p:nvSpPr>
        <p:spPr>
          <a:xfrm>
            <a:off x="881180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Functions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?</a:t>
            </a:r>
            <a:endParaRPr dirty="0"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1725133" y="4397867"/>
            <a:ext cx="8741600" cy="173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What did just happened?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668D00-BE82-168C-C0F2-5B4B84AAB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4" y="300304"/>
            <a:ext cx="7471512" cy="625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019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3999" b="1" i="0" u="none" strike="noStrike" kern="1200" cap="none" spc="0" normalizeH="0" baseline="0" noProof="0">
                <a:ln>
                  <a:noFill/>
                </a:ln>
                <a:solidFill>
                  <a:srgbClr val="00BFB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“</a:t>
            </a:r>
            <a:endParaRPr kumimoji="0" sz="23999" b="1" i="0" u="none" strike="noStrike" kern="1200" cap="none" spc="0" normalizeH="0" baseline="0" noProof="0">
              <a:ln>
                <a:noFill/>
              </a:ln>
              <a:solidFill>
                <a:srgbClr val="00BFBF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Do we need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cloud services</a:t>
            </a:r>
            <a:r>
              <a:rPr kumimoji="0" lang="en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A1F31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for our </a:t>
            </a:r>
            <a:r>
              <a:rPr kumimoji="0" lang="en" sz="32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applications?</a:t>
            </a:r>
            <a:endParaRPr kumimoji="0" sz="32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000" b="1" i="0" u="none" strike="noStrike" kern="1200" cap="none" spc="0" normalizeH="0" baseline="0" noProof="0" dirty="0">
                <a:ln>
                  <a:noFill/>
                </a:ln>
                <a:solidFill>
                  <a:srgbClr val="FF83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kumimoji="0" sz="2000" b="1" i="0" u="none" strike="noStrike" kern="1200" cap="none" spc="0" normalizeH="0" baseline="0" noProof="0" dirty="0">
              <a:ln>
                <a:noFill/>
              </a:ln>
              <a:solidFill>
                <a:srgbClr val="FF8300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2420217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6BB39-A3AB-188A-0913-A3C3D24D7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 contras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95" b="8215"/>
          <a:stretch/>
        </p:blipFill>
        <p:spPr>
          <a:xfrm>
            <a:off x="2129912" y="-230483"/>
            <a:ext cx="10062088" cy="7263743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 rotWithShape="1">
          <a:blip r:embed="rId6">
            <a:alphaModFix/>
          </a:blip>
          <a:srcRect r="25861"/>
          <a:stretch/>
        </p:blipFill>
        <p:spPr>
          <a:xfrm>
            <a:off x="7381267" y="5945400"/>
            <a:ext cx="5184113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Google Cloud App Engine deployment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2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753F01-865B-2214-2119-63E5FC524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9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793" b="23957"/>
          <a:stretch/>
        </p:blipFill>
        <p:spPr>
          <a:xfrm>
            <a:off x="-66" y="0"/>
            <a:ext cx="12192004" cy="6858000"/>
          </a:xfrm>
          <a:prstGeom prst="rect">
            <a:avLst/>
          </a:prstGeom>
        </p:spPr>
      </p:pic>
      <p:pic>
        <p:nvPicPr>
          <p:cNvPr id="117" name="Google Shape;11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66" y="-17868"/>
            <a:ext cx="12192004" cy="6893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 flipH="1">
            <a:off x="6521467" y="337033"/>
            <a:ext cx="8594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6788367" y="361234"/>
            <a:ext cx="5040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32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activity</a:t>
            </a: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339433" y="5561801"/>
            <a:ext cx="1616433" cy="1812033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805433" y="1429667"/>
            <a:ext cx="1144400" cy="1144000"/>
          </a:xfrm>
          <a:prstGeom prst="ellipse">
            <a:avLst/>
          </a:prstGeom>
          <a:solidFill>
            <a:srgbClr val="FFAE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6DB9A-227C-8C7E-9EB1-4B236517C5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 contras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" t="16845" r="2036" b="11616"/>
          <a:stretch/>
        </p:blipFill>
        <p:spPr>
          <a:xfrm>
            <a:off x="2254680" y="-230483"/>
            <a:ext cx="9937320" cy="7283556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1267" y="5945400"/>
            <a:ext cx="6992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discussion</a:t>
            </a:r>
            <a:endParaRPr sz="20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A004D1-5429-A5E1-F3D1-BFB27DC479BD}"/>
              </a:ext>
            </a:extLst>
          </p:cNvPr>
          <p:cNvSpPr/>
          <p:nvPr/>
        </p:nvSpPr>
        <p:spPr>
          <a:xfrm>
            <a:off x="4577080" y="4701540"/>
            <a:ext cx="668020" cy="37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5ACE0-EEC7-5BEC-CD36-3A27DE55F4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080" y="4729730"/>
            <a:ext cx="695459" cy="34773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9F101-91C5-2A44-819E-EABF305B51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0" t="1873" r="31243" b="270"/>
          <a:stretch/>
        </p:blipFill>
        <p:spPr>
          <a:xfrm>
            <a:off x="4108704" y="-58733"/>
            <a:ext cx="8083296" cy="7010000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Advanced topics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More on Cloud</a:t>
            </a:r>
            <a:endParaRPr dirty="0"/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b="1" dirty="0">
                <a:solidFill>
                  <a:srgbClr val="FF8300"/>
                </a:solidFill>
              </a:rPr>
              <a:t>Cloud services</a:t>
            </a:r>
            <a:r>
              <a:rPr lang="en" sz="2000" b="1" dirty="0">
                <a:solidFill>
                  <a:schemeClr val="lt1"/>
                </a:solidFill>
              </a:rPr>
              <a:t> </a:t>
            </a:r>
            <a:r>
              <a:rPr lang="en" sz="2000" dirty="0">
                <a:solidFill>
                  <a:schemeClr val="lt1"/>
                </a:solidFill>
              </a:rPr>
              <a:t>and costs in cloud</a:t>
            </a:r>
            <a:br>
              <a:rPr lang="en" sz="2000" dirty="0">
                <a:solidFill>
                  <a:schemeClr val="lt1"/>
                </a:solidFill>
              </a:rPr>
            </a:br>
            <a:r>
              <a:rPr lang="en" sz="2000" dirty="0">
                <a:solidFill>
                  <a:schemeClr val="lt1"/>
                </a:solidFill>
              </a:rPr>
              <a:t>Further topics</a:t>
            </a:r>
            <a:br>
              <a:rPr lang="en" sz="2000" dirty="0">
                <a:solidFill>
                  <a:schemeClr val="lt1"/>
                </a:solidFill>
              </a:rPr>
            </a:b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E18241-4693-588E-6CB7-6E10BB57A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2" y="1672844"/>
            <a:ext cx="7290816" cy="4107160"/>
          </a:xfrm>
          <a:prstGeom prst="rect">
            <a:avLst/>
          </a:prstGeom>
        </p:spPr>
      </p:pic>
      <p:pic>
        <p:nvPicPr>
          <p:cNvPr id="4" name="Google Shape;267;p26">
            <a:extLst>
              <a:ext uri="{FF2B5EF4-FFF2-40B4-BE49-F238E27FC236}">
                <a16:creationId xmlns:a16="http://schemas.microsoft.com/office/drawing/2014/main" id="{9617708F-175D-E7C4-5280-D8D5CA683D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68;p26">
            <a:extLst>
              <a:ext uri="{FF2B5EF4-FFF2-40B4-BE49-F238E27FC236}">
                <a16:creationId xmlns:a16="http://schemas.microsoft.com/office/drawing/2014/main" id="{1248CADC-1001-6458-4A91-79D9520EB13B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Google Cloud offerings</a:t>
            </a:r>
          </a:p>
        </p:txBody>
      </p:sp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39CCEAA1-A7DB-3DB4-47A7-9AC8994A34EE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Google Cloud Developer Cheat Sheet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4262540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0CF10B-095E-A0AC-AC00-ABB032DC7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5"/>
            <a:ext cx="12192000" cy="6852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79D19-79CF-1C0D-EE98-C86CE4362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759765"/>
            <a:ext cx="1924433" cy="102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13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/>
          <p:nvPr/>
        </p:nvSpPr>
        <p:spPr>
          <a:xfrm>
            <a:off x="5124207" y="3551133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4" name="Google Shape;274;p27"/>
          <p:cNvSpPr txBox="1"/>
          <p:nvPr/>
        </p:nvSpPr>
        <p:spPr>
          <a:xfrm>
            <a:off x="353568" y="1953667"/>
            <a:ext cx="3748832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Most of services are paid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75" name="Google Shape;275;p27"/>
          <p:cNvGrpSpPr/>
          <p:nvPr/>
        </p:nvGrpSpPr>
        <p:grpSpPr>
          <a:xfrm>
            <a:off x="5316587" y="3760565"/>
            <a:ext cx="468032" cy="433952"/>
            <a:chOff x="6543825" y="3202075"/>
            <a:chExt cx="296975" cy="275350"/>
          </a:xfrm>
        </p:grpSpPr>
        <p:sp>
          <p:nvSpPr>
            <p:cNvPr id="276" name="Google Shape;276;p27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83" name="Google Shape;283;p27"/>
          <p:cNvSpPr/>
          <p:nvPr/>
        </p:nvSpPr>
        <p:spPr>
          <a:xfrm>
            <a:off x="6145356" y="258646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4" name="Google Shape;284;p27"/>
          <p:cNvSpPr txBox="1"/>
          <p:nvPr/>
        </p:nvSpPr>
        <p:spPr>
          <a:xfrm flipH="1">
            <a:off x="8073832" y="1953667"/>
            <a:ext cx="4002343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Free trial period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3 month with GCP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6145373" y="351791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6" name="Google Shape;286;p27"/>
          <p:cNvSpPr/>
          <p:nvPr/>
        </p:nvSpPr>
        <p:spPr>
          <a:xfrm>
            <a:off x="6410745" y="3732685"/>
            <a:ext cx="322032" cy="48968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7" name="Google Shape;287;p27"/>
          <p:cNvSpPr/>
          <p:nvPr/>
        </p:nvSpPr>
        <p:spPr>
          <a:xfrm>
            <a:off x="6326287" y="2821474"/>
            <a:ext cx="490915" cy="382775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8" name="Google Shape;288;p27"/>
          <p:cNvSpPr/>
          <p:nvPr/>
        </p:nvSpPr>
        <p:spPr>
          <a:xfrm>
            <a:off x="5124189" y="2586451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9" name="Google Shape;289;p27"/>
          <p:cNvSpPr txBox="1"/>
          <p:nvPr/>
        </p:nvSpPr>
        <p:spPr>
          <a:xfrm>
            <a:off x="3280067" y="6023167"/>
            <a:ext cx="563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47500" lnSpcReduction="20000"/>
          </a:bodyPr>
          <a:lstStyle/>
          <a:p>
            <a:pPr algn="ctr">
              <a:spcAft>
                <a:spcPts val="1600"/>
              </a:spcAft>
            </a:pP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After trial period see what 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free tier offers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, control usage and set budger limits</a:t>
            </a:r>
            <a:endParaRPr sz="2133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90" name="Google Shape;290;p27"/>
          <p:cNvGrpSpPr/>
          <p:nvPr/>
        </p:nvGrpSpPr>
        <p:grpSpPr>
          <a:xfrm>
            <a:off x="5351662" y="2776497"/>
            <a:ext cx="397836" cy="472692"/>
            <a:chOff x="-48233050" y="3569725"/>
            <a:chExt cx="252050" cy="299475"/>
          </a:xfrm>
        </p:grpSpPr>
        <p:sp>
          <p:nvSpPr>
            <p:cNvPr id="291" name="Google Shape;291;p2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294" name="Google Shape;2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Costs in Cloud</a:t>
            </a:r>
            <a:endParaRPr dirty="0"/>
          </a:p>
        </p:txBody>
      </p:sp>
      <p:cxnSp>
        <p:nvCxnSpPr>
          <p:cNvPr id="296" name="Google Shape;296;p27"/>
          <p:cNvCxnSpPr>
            <a:endCxn id="288" idx="2"/>
          </p:cNvCxnSpPr>
          <p:nvPr/>
        </p:nvCxnSpPr>
        <p:spPr>
          <a:xfrm>
            <a:off x="4049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27"/>
          <p:cNvCxnSpPr/>
          <p:nvPr/>
        </p:nvCxnSpPr>
        <p:spPr>
          <a:xfrm flipH="1">
            <a:off x="6998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27"/>
          <p:cNvSpPr txBox="1"/>
          <p:nvPr/>
        </p:nvSpPr>
        <p:spPr>
          <a:xfrm>
            <a:off x="721600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Free tier amount for many services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27"/>
          <p:cNvSpPr txBox="1"/>
          <p:nvPr/>
        </p:nvSpPr>
        <p:spPr>
          <a:xfrm flipH="1">
            <a:off x="8073833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Control usage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Use budget limits</a:t>
            </a: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00" name="Google Shape;300;p27"/>
          <p:cNvCxnSpPr/>
          <p:nvPr/>
        </p:nvCxnSpPr>
        <p:spPr>
          <a:xfrm rot="10800000" flipH="1">
            <a:off x="4049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27"/>
          <p:cNvCxnSpPr/>
          <p:nvPr/>
        </p:nvCxnSpPr>
        <p:spPr>
          <a:xfrm rot="10800000">
            <a:off x="6998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2" name="Google Shape;30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4C4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 rotWithShape="1">
          <a:blip r:embed="rId3">
            <a:alphaModFix/>
          </a:blip>
          <a:srcRect r="49724"/>
          <a:stretch/>
        </p:blipFill>
        <p:spPr>
          <a:xfrm flipH="1">
            <a:off x="-233681" y="730867"/>
            <a:ext cx="5581229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1771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353568" y="5231967"/>
            <a:ext cx="3772065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-US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Continuous Integration / Continuous Deployment</a:t>
            </a:r>
            <a:endParaRPr lang="en-US"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1771607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11216" y="3036800"/>
            <a:ext cx="3714417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Storage, SQL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9567607" y="2183984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5669589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Further topics</a:t>
            </a:r>
            <a:endParaRPr dirty="0"/>
          </a:p>
        </p:txBody>
      </p:sp>
      <p:sp>
        <p:nvSpPr>
          <p:cNvPr id="228" name="Google Shape;228;p25"/>
          <p:cNvSpPr txBox="1"/>
          <p:nvPr/>
        </p:nvSpPr>
        <p:spPr>
          <a:xfrm>
            <a:off x="4405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Scaling </a:t>
            </a:r>
            <a:b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Load Balancing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4405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Big Data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303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ML and AI in Cloud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8303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Containers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5669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9567589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0400" y="213467"/>
            <a:ext cx="1579333" cy="123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054;p33">
            <a:extLst>
              <a:ext uri="{FF2B5EF4-FFF2-40B4-BE49-F238E27FC236}">
                <a16:creationId xmlns:a16="http://schemas.microsoft.com/office/drawing/2014/main" id="{85C0EF95-0911-F58D-E9FB-4DC00A29759D}"/>
              </a:ext>
            </a:extLst>
          </p:cNvPr>
          <p:cNvGrpSpPr/>
          <p:nvPr/>
        </p:nvGrpSpPr>
        <p:grpSpPr>
          <a:xfrm>
            <a:off x="2032977" y="2427655"/>
            <a:ext cx="356176" cy="354341"/>
            <a:chOff x="-47155575" y="3200500"/>
            <a:chExt cx="300875" cy="299325"/>
          </a:xfrm>
        </p:grpSpPr>
        <p:sp>
          <p:nvSpPr>
            <p:cNvPr id="3" name="Google Shape;2055;p33">
              <a:extLst>
                <a:ext uri="{FF2B5EF4-FFF2-40B4-BE49-F238E27FC236}">
                  <a16:creationId xmlns:a16="http://schemas.microsoft.com/office/drawing/2014/main" id="{7D6FEB38-5CC9-225B-167D-ED3660975D8A}"/>
                </a:ext>
              </a:extLst>
            </p:cNvPr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56;p33">
              <a:extLst>
                <a:ext uri="{FF2B5EF4-FFF2-40B4-BE49-F238E27FC236}">
                  <a16:creationId xmlns:a16="http://schemas.microsoft.com/office/drawing/2014/main" id="{75BC2BE4-3394-9AEA-D2BB-1090AB061A2C}"/>
                </a:ext>
              </a:extLst>
            </p:cNvPr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57;p33">
              <a:extLst>
                <a:ext uri="{FF2B5EF4-FFF2-40B4-BE49-F238E27FC236}">
                  <a16:creationId xmlns:a16="http://schemas.microsoft.com/office/drawing/2014/main" id="{6EA1EE52-3597-B97A-1C1F-78577B31BDC3}"/>
                </a:ext>
              </a:extLst>
            </p:cNvPr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58;p33">
              <a:extLst>
                <a:ext uri="{FF2B5EF4-FFF2-40B4-BE49-F238E27FC236}">
                  <a16:creationId xmlns:a16="http://schemas.microsoft.com/office/drawing/2014/main" id="{1AF84DD6-E78F-C29A-CDEB-911520FAE67C}"/>
                </a:ext>
              </a:extLst>
            </p:cNvPr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59;p33">
              <a:extLst>
                <a:ext uri="{FF2B5EF4-FFF2-40B4-BE49-F238E27FC236}">
                  <a16:creationId xmlns:a16="http://schemas.microsoft.com/office/drawing/2014/main" id="{39627A4B-43E6-CD22-3F54-62B24D3DF687}"/>
                </a:ext>
              </a:extLst>
            </p:cNvPr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60;p33">
              <a:extLst>
                <a:ext uri="{FF2B5EF4-FFF2-40B4-BE49-F238E27FC236}">
                  <a16:creationId xmlns:a16="http://schemas.microsoft.com/office/drawing/2014/main" id="{958B792B-16FB-D3B2-04B5-A5FCD5789FE5}"/>
                </a:ext>
              </a:extLst>
            </p:cNvPr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26;p32">
            <a:extLst>
              <a:ext uri="{FF2B5EF4-FFF2-40B4-BE49-F238E27FC236}">
                <a16:creationId xmlns:a16="http://schemas.microsoft.com/office/drawing/2014/main" id="{45440110-6AA1-530E-90C7-E839E9DDD3FC}"/>
              </a:ext>
            </a:extLst>
          </p:cNvPr>
          <p:cNvGrpSpPr/>
          <p:nvPr/>
        </p:nvGrpSpPr>
        <p:grpSpPr>
          <a:xfrm>
            <a:off x="5916669" y="2428787"/>
            <a:ext cx="358640" cy="363226"/>
            <a:chOff x="-42617300" y="3587775"/>
            <a:chExt cx="306950" cy="310875"/>
          </a:xfrm>
        </p:grpSpPr>
        <p:sp>
          <p:nvSpPr>
            <p:cNvPr id="10" name="Google Shape;1127;p32">
              <a:extLst>
                <a:ext uri="{FF2B5EF4-FFF2-40B4-BE49-F238E27FC236}">
                  <a16:creationId xmlns:a16="http://schemas.microsoft.com/office/drawing/2014/main" id="{39E48C19-E56B-9969-879E-2D6E9EAF77DC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28;p32">
              <a:extLst>
                <a:ext uri="{FF2B5EF4-FFF2-40B4-BE49-F238E27FC236}">
                  <a16:creationId xmlns:a16="http://schemas.microsoft.com/office/drawing/2014/main" id="{50BB4689-12A3-8E24-405E-FEFE84208CA4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47;p33">
            <a:extLst>
              <a:ext uri="{FF2B5EF4-FFF2-40B4-BE49-F238E27FC236}">
                <a16:creationId xmlns:a16="http://schemas.microsoft.com/office/drawing/2014/main" id="{8E2E9AF3-7464-288E-ED37-B10D46789C3C}"/>
              </a:ext>
            </a:extLst>
          </p:cNvPr>
          <p:cNvGrpSpPr/>
          <p:nvPr/>
        </p:nvGrpSpPr>
        <p:grpSpPr>
          <a:xfrm>
            <a:off x="9825841" y="2441420"/>
            <a:ext cx="359106" cy="355525"/>
            <a:chOff x="-49031025" y="3920175"/>
            <a:chExt cx="303350" cy="300325"/>
          </a:xfrm>
        </p:grpSpPr>
        <p:sp>
          <p:nvSpPr>
            <p:cNvPr id="13" name="Google Shape;2048;p33">
              <a:extLst>
                <a:ext uri="{FF2B5EF4-FFF2-40B4-BE49-F238E27FC236}">
                  <a16:creationId xmlns:a16="http://schemas.microsoft.com/office/drawing/2014/main" id="{300A1EFC-3625-CD42-7439-6F4CFC78FC06}"/>
                </a:ext>
              </a:extLst>
            </p:cNvPr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49;p33">
              <a:extLst>
                <a:ext uri="{FF2B5EF4-FFF2-40B4-BE49-F238E27FC236}">
                  <a16:creationId xmlns:a16="http://schemas.microsoft.com/office/drawing/2014/main" id="{F024F01B-BC2A-D011-F27F-3230EFD693B9}"/>
                </a:ext>
              </a:extLst>
            </p:cNvPr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50;p33">
              <a:extLst>
                <a:ext uri="{FF2B5EF4-FFF2-40B4-BE49-F238E27FC236}">
                  <a16:creationId xmlns:a16="http://schemas.microsoft.com/office/drawing/2014/main" id="{CBE0AE85-2198-98FF-BECD-88358802CD5C}"/>
                </a:ext>
              </a:extLst>
            </p:cNvPr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51;p33">
              <a:extLst>
                <a:ext uri="{FF2B5EF4-FFF2-40B4-BE49-F238E27FC236}">
                  <a16:creationId xmlns:a16="http://schemas.microsoft.com/office/drawing/2014/main" id="{CED3DA36-7A6E-047C-DC9F-B417F1B05858}"/>
                </a:ext>
              </a:extLst>
            </p:cNvPr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52;p33">
              <a:extLst>
                <a:ext uri="{FF2B5EF4-FFF2-40B4-BE49-F238E27FC236}">
                  <a16:creationId xmlns:a16="http://schemas.microsoft.com/office/drawing/2014/main" id="{0E946DDC-D8DA-1FA9-3377-EB3AF70660A5}"/>
                </a:ext>
              </a:extLst>
            </p:cNvPr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53;p33">
              <a:extLst>
                <a:ext uri="{FF2B5EF4-FFF2-40B4-BE49-F238E27FC236}">
                  <a16:creationId xmlns:a16="http://schemas.microsoft.com/office/drawing/2014/main" id="{C2E099AA-39DE-B9F4-C1C1-A458CAF5D9EF}"/>
                </a:ext>
              </a:extLst>
            </p:cNvPr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400;p32">
            <a:extLst>
              <a:ext uri="{FF2B5EF4-FFF2-40B4-BE49-F238E27FC236}">
                <a16:creationId xmlns:a16="http://schemas.microsoft.com/office/drawing/2014/main" id="{9FF53E9C-F4E0-88CC-6699-784247A09FFD}"/>
              </a:ext>
            </a:extLst>
          </p:cNvPr>
          <p:cNvSpPr/>
          <p:nvPr/>
        </p:nvSpPr>
        <p:spPr>
          <a:xfrm>
            <a:off x="2014117" y="4514620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388;p32">
            <a:extLst>
              <a:ext uri="{FF2B5EF4-FFF2-40B4-BE49-F238E27FC236}">
                <a16:creationId xmlns:a16="http://schemas.microsoft.com/office/drawing/2014/main" id="{41780C1B-B6DB-F8F4-0716-488F90B1B7C7}"/>
              </a:ext>
            </a:extLst>
          </p:cNvPr>
          <p:cNvSpPr/>
          <p:nvPr/>
        </p:nvSpPr>
        <p:spPr>
          <a:xfrm>
            <a:off x="5927092" y="4518106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870;p33">
            <a:extLst>
              <a:ext uri="{FF2B5EF4-FFF2-40B4-BE49-F238E27FC236}">
                <a16:creationId xmlns:a16="http://schemas.microsoft.com/office/drawing/2014/main" id="{B3AF2C81-2A5D-04F1-28EF-3C0CD91064CB}"/>
              </a:ext>
            </a:extLst>
          </p:cNvPr>
          <p:cNvGrpSpPr/>
          <p:nvPr/>
        </p:nvGrpSpPr>
        <p:grpSpPr>
          <a:xfrm>
            <a:off x="9812907" y="4535465"/>
            <a:ext cx="379497" cy="358070"/>
            <a:chOff x="-46422300" y="3936925"/>
            <a:chExt cx="320575" cy="302475"/>
          </a:xfrm>
        </p:grpSpPr>
        <p:sp>
          <p:nvSpPr>
            <p:cNvPr id="29" name="Google Shape;1871;p33">
              <a:extLst>
                <a:ext uri="{FF2B5EF4-FFF2-40B4-BE49-F238E27FC236}">
                  <a16:creationId xmlns:a16="http://schemas.microsoft.com/office/drawing/2014/main" id="{15CD4A80-124D-3DDC-5B94-86FF7041FC4F}"/>
                </a:ext>
              </a:extLst>
            </p:cNvPr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72;p33">
              <a:extLst>
                <a:ext uri="{FF2B5EF4-FFF2-40B4-BE49-F238E27FC236}">
                  <a16:creationId xmlns:a16="http://schemas.microsoft.com/office/drawing/2014/main" id="{BFCE37B7-7396-87EA-3C0F-3CF8395FA3DB}"/>
                </a:ext>
              </a:extLst>
            </p:cNvPr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B0E79-69E8-9886-DD25-E74569569B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15"/>
          <a:stretch/>
        </p:blipFill>
        <p:spPr>
          <a:xfrm rot="322982">
            <a:off x="4227295" y="-2595752"/>
            <a:ext cx="9563277" cy="9542762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Networking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-US" dirty="0"/>
              <a:t>Essential Basics</a:t>
            </a:r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10524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How information is transmitted over </a:t>
            </a:r>
            <a:r>
              <a:rPr lang="en-US" sz="2000" b="1" i="0" dirty="0">
                <a:solidFill>
                  <a:srgbClr val="FF8300"/>
                </a:solidFill>
                <a:effectLst/>
                <a:latin typeface="Söhne"/>
              </a:rPr>
              <a:t>computer networks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, network architecture, HTTP, APIs, and web applications</a:t>
            </a: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53434" y="5620467"/>
            <a:ext cx="1338567" cy="13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80FE7-84A8-5A80-9C41-8CF926478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10" y="0"/>
            <a:ext cx="10589172" cy="6858000"/>
          </a:xfrm>
          <a:prstGeom prst="rect">
            <a:avLst/>
          </a:prstGeom>
        </p:spPr>
      </p:pic>
      <p:sp>
        <p:nvSpPr>
          <p:cNvPr id="6" name="Google Shape;258;p26">
            <a:extLst>
              <a:ext uri="{FF2B5EF4-FFF2-40B4-BE49-F238E27FC236}">
                <a16:creationId xmlns:a16="http://schemas.microsoft.com/office/drawing/2014/main" id="{C6FA280D-5807-174C-0841-FE6D416FEA7B}"/>
              </a:ext>
            </a:extLst>
          </p:cNvPr>
          <p:cNvSpPr txBox="1"/>
          <p:nvPr/>
        </p:nvSpPr>
        <p:spPr>
          <a:xfrm>
            <a:off x="7309104" y="6193536"/>
            <a:ext cx="4882895" cy="90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Example of cloud web application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104482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Q </a:t>
            </a:r>
            <a:r>
              <a:rPr lang="en" sz="10700" dirty="0"/>
              <a:t>&amp;</a:t>
            </a:r>
            <a:r>
              <a:rPr lang="en" dirty="0"/>
              <a:t> A</a:t>
            </a:r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/>
        </p:nvSpPr>
        <p:spPr>
          <a:xfrm>
            <a:off x="741867" y="1717533"/>
            <a:ext cx="4494800" cy="274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" sz="8133" b="1" ker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sz="8133" b="1" kern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867" y="5539434"/>
            <a:ext cx="3599133" cy="981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1983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94729" indent="0">
              <a:buNone/>
            </a:pPr>
            <a:r>
              <a:rPr lang="en-US" sz="1900" dirty="0"/>
              <a:t>🥚 </a:t>
            </a:r>
            <a:r>
              <a:rPr lang="en" sz="1900" b="1" dirty="0">
                <a:solidFill>
                  <a:srgbClr val="FF8300"/>
                </a:solidFill>
              </a:rPr>
              <a:t>Basic</a:t>
            </a:r>
            <a:endParaRPr lang="en-US" sz="1900" dirty="0">
              <a:solidFill>
                <a:schemeClr val="accent4"/>
              </a:solidFill>
            </a:endParaRPr>
          </a:p>
          <a:p>
            <a:pPr marL="194729" indent="0">
              <a:buNone/>
            </a:pPr>
            <a:endParaRPr lang="en-US" sz="1900" dirty="0"/>
          </a:p>
          <a:p>
            <a:pPr marL="194729" indent="0">
              <a:buNone/>
            </a:pPr>
            <a:r>
              <a:rPr lang="en-US" sz="1900" dirty="0"/>
              <a:t>🥚 Layers of Networking</a:t>
            </a:r>
          </a:p>
          <a:p>
            <a:pPr marL="194729" indent="0">
              <a:buNone/>
            </a:pPr>
            <a:r>
              <a:rPr lang="en-US" sz="1900" dirty="0"/>
              <a:t>🥚 Data exchange in the Internet</a:t>
            </a:r>
          </a:p>
          <a:p>
            <a:pPr marL="194729" indent="0">
              <a:buNone/>
            </a:pPr>
            <a:r>
              <a:rPr lang="en-US" sz="1900" dirty="0"/>
              <a:t>🥚 Web applications</a:t>
            </a:r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2"/>
          </p:nvPr>
        </p:nvSpPr>
        <p:spPr>
          <a:xfrm>
            <a:off x="61827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1900" dirty="0"/>
              <a:t>✔️ </a:t>
            </a:r>
            <a:r>
              <a:rPr lang="en" sz="1900" b="1" dirty="0">
                <a:solidFill>
                  <a:srgbClr val="FF8300"/>
                </a:solidFill>
              </a:rPr>
              <a:t>Advanced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✔️ Requests and responses</a:t>
            </a:r>
            <a:br>
              <a:rPr lang="en-US" sz="1900" dirty="0"/>
            </a:br>
            <a:r>
              <a:rPr lang="en-US" sz="1900" dirty="0"/>
              <a:t>✔️ API</a:t>
            </a:r>
          </a:p>
          <a:p>
            <a:pPr marL="0" indent="0">
              <a:buNone/>
            </a:pPr>
            <a:r>
              <a:rPr lang="en-US" sz="1900" dirty="0"/>
              <a:t>✔️ Flask</a:t>
            </a:r>
            <a:endParaRPr sz="1900" dirty="0"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Networking Objectives</a:t>
            </a:r>
            <a:endParaRPr sz="3547" dirty="0">
              <a:solidFill>
                <a:srgbClr val="00C4C4"/>
              </a:solidFill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F58D7D-AE79-F5DC-9A54-0E0FB72B1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039" y="0"/>
            <a:ext cx="6391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20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n" dirty="0"/>
              <a:t>Layers of Networking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AB874-060E-6E9A-040F-AD45890C76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8"/>
          <a:stretch/>
        </p:blipFill>
        <p:spPr>
          <a:xfrm>
            <a:off x="2997023" y="1731841"/>
            <a:ext cx="8946933" cy="46079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FFC94F-BDCB-EF26-BC00-587AEE0D0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40" y="0"/>
            <a:ext cx="1186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6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This shows 7 layers of the OSI conceptual model. Including the Application, Presentation, Session, Transport, Network, Data-link, and Physical layers.">
            <a:extLst>
              <a:ext uri="{FF2B5EF4-FFF2-40B4-BE49-F238E27FC236}">
                <a16:creationId xmlns:a16="http://schemas.microsoft.com/office/drawing/2014/main" id="{F13E952E-EE78-0CDD-F354-66E28E259D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94065E-FA75-4067-6736-6D5D5AAC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327671" y="0"/>
            <a:ext cx="4498824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526CB5D-03FD-E929-B7E5-330C6067B1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3378"/>
          <a:stretch/>
        </p:blipFill>
        <p:spPr>
          <a:xfrm>
            <a:off x="1298448" y="304800"/>
            <a:ext cx="4498824" cy="52547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395</Words>
  <Application>Microsoft Office PowerPoint</Application>
  <PresentationFormat>Widescreen</PresentationFormat>
  <Paragraphs>103</Paragraphs>
  <Slides>42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Poppins</vt:lpstr>
      <vt:lpstr>Söhne</vt:lpstr>
      <vt:lpstr>NET Template</vt:lpstr>
      <vt:lpstr>1_NET Template</vt:lpstr>
      <vt:lpstr>Cloud Workshop</vt:lpstr>
      <vt:lpstr>Outline</vt:lpstr>
      <vt:lpstr>?</vt:lpstr>
      <vt:lpstr>Networking</vt:lpstr>
      <vt:lpstr>Networking Objectives</vt:lpstr>
      <vt:lpstr>PowerPoint Presentation</vt:lpstr>
      <vt:lpstr>Layers of 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Request - Response</vt:lpstr>
      <vt:lpstr>PowerPoint Presentation</vt:lpstr>
      <vt:lpstr>PowerPoint Presentation</vt:lpstr>
      <vt:lpstr>Flask</vt:lpstr>
      <vt:lpstr>PowerPoint Presentation</vt:lpstr>
      <vt:lpstr>Cloud</vt:lpstr>
      <vt:lpstr>Cloud Objectives</vt:lpstr>
      <vt:lpstr>PowerPoint Presentation</vt:lpstr>
      <vt:lpstr>PowerPoint Presentation</vt:lpstr>
      <vt:lpstr>Cloud vs on-premise</vt:lpstr>
      <vt:lpstr>PowerPoint Presentation</vt:lpstr>
      <vt:lpstr>Evolution of Cloud</vt:lpstr>
      <vt:lpstr>PowerPoint Presentation</vt:lpstr>
      <vt:lpstr>Cloud Providers</vt:lpstr>
      <vt:lpstr>PowerPoint Presentation</vt:lpstr>
      <vt:lpstr>PowerPoint Presentation</vt:lpstr>
      <vt:lpstr>Deploying to Google Cloud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Advanced topics</vt:lpstr>
      <vt:lpstr>PowerPoint Presentation</vt:lpstr>
      <vt:lpstr>PowerPoint Presentation</vt:lpstr>
      <vt:lpstr>Costs in Cloud</vt:lpstr>
      <vt:lpstr>Further topics</vt:lpstr>
      <vt:lpstr>PowerPoint Presentation</vt:lpstr>
      <vt:lpstr>Q &amp; 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sirius</dc:creator>
  <cp:lastModifiedBy>sirius</cp:lastModifiedBy>
  <cp:revision>11</cp:revision>
  <dcterms:created xsi:type="dcterms:W3CDTF">2024-05-04T22:21:12Z</dcterms:created>
  <dcterms:modified xsi:type="dcterms:W3CDTF">2024-05-06T10:45:19Z</dcterms:modified>
</cp:coreProperties>
</file>

<file path=docProps/thumbnail.jpeg>
</file>